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95"/>
  </p:notesMasterIdLst>
  <p:handoutMasterIdLst>
    <p:handoutMasterId r:id="rId96"/>
  </p:handoutMasterIdLst>
  <p:sldIdLst>
    <p:sldId id="394" r:id="rId3"/>
    <p:sldId id="466" r:id="rId4"/>
    <p:sldId id="500" r:id="rId5"/>
    <p:sldId id="506" r:id="rId6"/>
    <p:sldId id="524" r:id="rId7"/>
    <p:sldId id="501" r:id="rId8"/>
    <p:sldId id="516" r:id="rId9"/>
    <p:sldId id="522" r:id="rId10"/>
    <p:sldId id="517" r:id="rId11"/>
    <p:sldId id="518" r:id="rId12"/>
    <p:sldId id="519" r:id="rId13"/>
    <p:sldId id="520" r:id="rId14"/>
    <p:sldId id="521" r:id="rId15"/>
    <p:sldId id="523" r:id="rId16"/>
    <p:sldId id="507" r:id="rId17"/>
    <p:sldId id="508" r:id="rId18"/>
    <p:sldId id="525" r:id="rId19"/>
    <p:sldId id="570" r:id="rId20"/>
    <p:sldId id="573" r:id="rId21"/>
    <p:sldId id="604" r:id="rId22"/>
    <p:sldId id="572" r:id="rId23"/>
    <p:sldId id="605" r:id="rId24"/>
    <p:sldId id="571" r:id="rId25"/>
    <p:sldId id="574" r:id="rId26"/>
    <p:sldId id="575" r:id="rId27"/>
    <p:sldId id="608" r:id="rId28"/>
    <p:sldId id="609" r:id="rId29"/>
    <p:sldId id="610" r:id="rId30"/>
    <p:sldId id="611" r:id="rId31"/>
    <p:sldId id="615" r:id="rId32"/>
    <p:sldId id="527" r:id="rId33"/>
    <p:sldId id="531" r:id="rId34"/>
    <p:sldId id="526" r:id="rId35"/>
    <p:sldId id="612" r:id="rId36"/>
    <p:sldId id="613" r:id="rId37"/>
    <p:sldId id="616" r:id="rId38"/>
    <p:sldId id="614" r:id="rId39"/>
    <p:sldId id="618" r:id="rId40"/>
    <p:sldId id="619" r:id="rId41"/>
    <p:sldId id="620" r:id="rId42"/>
    <p:sldId id="621" r:id="rId43"/>
    <p:sldId id="622" r:id="rId44"/>
    <p:sldId id="623" r:id="rId45"/>
    <p:sldId id="624" r:id="rId46"/>
    <p:sldId id="625" r:id="rId47"/>
    <p:sldId id="626" r:id="rId48"/>
    <p:sldId id="627" r:id="rId49"/>
    <p:sldId id="643" r:id="rId50"/>
    <p:sldId id="628" r:id="rId51"/>
    <p:sldId id="629" r:id="rId52"/>
    <p:sldId id="630" r:id="rId53"/>
    <p:sldId id="631" r:id="rId54"/>
    <p:sldId id="644" r:id="rId55"/>
    <p:sldId id="632" r:id="rId56"/>
    <p:sldId id="634" r:id="rId57"/>
    <p:sldId id="633" r:id="rId58"/>
    <p:sldId id="636" r:id="rId59"/>
    <p:sldId id="635" r:id="rId60"/>
    <p:sldId id="510" r:id="rId61"/>
    <p:sldId id="645" r:id="rId62"/>
    <p:sldId id="646" r:id="rId63"/>
    <p:sldId id="647" r:id="rId64"/>
    <p:sldId id="648" r:id="rId65"/>
    <p:sldId id="546" r:id="rId66"/>
    <p:sldId id="583" r:id="rId67"/>
    <p:sldId id="513" r:id="rId68"/>
    <p:sldId id="649" r:id="rId69"/>
    <p:sldId id="650" r:id="rId70"/>
    <p:sldId id="651" r:id="rId71"/>
    <p:sldId id="652" r:id="rId72"/>
    <p:sldId id="653" r:id="rId73"/>
    <p:sldId id="654" r:id="rId74"/>
    <p:sldId id="655" r:id="rId75"/>
    <p:sldId id="656" r:id="rId76"/>
    <p:sldId id="598" r:id="rId77"/>
    <p:sldId id="657" r:id="rId78"/>
    <p:sldId id="658" r:id="rId79"/>
    <p:sldId id="599" r:id="rId80"/>
    <p:sldId id="659" r:id="rId81"/>
    <p:sldId id="660" r:id="rId82"/>
    <p:sldId id="600" r:id="rId83"/>
    <p:sldId id="661" r:id="rId84"/>
    <p:sldId id="662" r:id="rId85"/>
    <p:sldId id="601" r:id="rId86"/>
    <p:sldId id="663" r:id="rId87"/>
    <p:sldId id="664" r:id="rId88"/>
    <p:sldId id="595" r:id="rId89"/>
    <p:sldId id="505" r:id="rId90"/>
    <p:sldId id="503" r:id="rId91"/>
    <p:sldId id="442" r:id="rId92"/>
    <p:sldId id="352" r:id="rId93"/>
    <p:sldId id="393" r:id="rId9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3CD60"/>
    <a:srgbClr val="F8DC9E"/>
    <a:srgbClr val="FBEEDC"/>
    <a:srgbClr val="FBEEC9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28-Nov-16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28-Nov-16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28-Nov-16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12" Type="http://schemas.openxmlformats.org/officeDocument/2006/relationships/hyperlink" Target="https://kinvey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baas.kinvey.com/user/%7bapp_id%7d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baas.kinvey.com/user/%7bapp_id%7d/logi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baas.kinvey.com/user/%7bapp_id%7d/logou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baas.kinvey.com/appdata/%7bapp_id%7d/book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baas.kinvey.com/appdata/%7bapp_id%7d/books/%7bid%7d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baas.kinvey.com/appdata/%7bapp_id%7d/book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baas.kinvey.com/appdata/%7bapp_id%7d/books/%7bid%7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baas.kinvey.com/appdata/%7bapp_id%7d/books/%7bid%7d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77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pplications" TargetMode="External"/><Relationship Id="rId21" Type="http://schemas.openxmlformats.org/officeDocument/2006/relationships/image" Target="../media/image81.png"/><Relationship Id="rId7" Type="http://schemas.openxmlformats.org/officeDocument/2006/relationships/image" Target="../media/image74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76.png"/><Relationship Id="rId5" Type="http://schemas.openxmlformats.org/officeDocument/2006/relationships/image" Target="../media/image73.png"/><Relationship Id="rId15" Type="http://schemas.openxmlformats.org/officeDocument/2006/relationships/image" Target="../media/image78.png"/><Relationship Id="rId23" Type="http://schemas.openxmlformats.org/officeDocument/2006/relationships/image" Target="../media/image8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8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75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8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531776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SPA with React and REST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98812" y="1703351"/>
            <a:ext cx="8277651" cy="1262934"/>
          </a:xfrm>
        </p:spPr>
        <p:txBody>
          <a:bodyPr>
            <a:normAutofit/>
          </a:bodyPr>
          <a:lstStyle/>
          <a:p>
            <a:r>
              <a:rPr lang="en-US" sz="3600" dirty="0"/>
              <a:t>Creating Single Page Apps (SPA)</a:t>
            </a:r>
            <a:br>
              <a:rPr lang="en-US" sz="3600" dirty="0"/>
            </a:br>
            <a:r>
              <a:rPr lang="en-US" sz="3600" dirty="0"/>
              <a:t>with React, AJAX, REST and </a:t>
            </a:r>
            <a:r>
              <a:rPr lang="en-US" sz="3600" noProof="1"/>
              <a:t>Kinvey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0900" y="3811842"/>
            <a:ext cx="2133598" cy="23414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04037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7198050" y="3281697"/>
            <a:ext cx="4272706" cy="2846907"/>
            <a:chOff x="7085012" y="2667000"/>
            <a:chExt cx="4191000" cy="2902268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5012" y="2667000"/>
              <a:ext cx="4191000" cy="2902268"/>
            </a:xfrm>
            <a:prstGeom prst="roundRect">
              <a:avLst>
                <a:gd name="adj" fmla="val 124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7761371" y="3048557"/>
              <a:ext cx="855158" cy="470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AJAX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318864" y="2956406"/>
              <a:ext cx="829102" cy="470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REST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24581" y="4548522"/>
              <a:ext cx="776955" cy="339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Kinvey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 rot="986296">
            <a:off x="5075004" y="3307155"/>
            <a:ext cx="1511568" cy="1036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noProof="1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SPA, AJAX</a:t>
            </a:r>
            <a:br>
              <a:rPr lang="en-US" b="1" spc="50" noProof="1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noProof="1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ReactJS,</a:t>
            </a:r>
          </a:p>
          <a:p>
            <a:pPr algn="ctr">
              <a:lnSpc>
                <a:spcPct val="85000"/>
              </a:lnSpc>
            </a:pPr>
            <a:r>
              <a:rPr lang="en-US" b="1" spc="50" noProof="1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Kinvey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5148" y="3433392"/>
            <a:ext cx="2296165" cy="936897"/>
          </a:xfrm>
          <a:prstGeom prst="roundRect">
            <a:avLst>
              <a:gd name="adj" fmla="val 8443"/>
            </a:avLst>
          </a:prstGeom>
          <a:ln w="19050">
            <a:solidFill>
              <a:srgbClr val="00B0F0">
                <a:alpha val="30196"/>
              </a:srgbClr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98101" y="5569297"/>
            <a:ext cx="1122648" cy="502298"/>
          </a:xfrm>
          <a:prstGeom prst="rect">
            <a:avLst/>
          </a:prstGeom>
        </p:spPr>
      </p:pic>
      <p:pic>
        <p:nvPicPr>
          <p:cNvPr id="26" name="Picture 25" descr="Enterprise Mobile Backend as a Service | Kinvey">
            <a:hlinkClick r:id="rId12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082" y="5591580"/>
            <a:ext cx="1449873" cy="47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Books Screen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187711"/>
            <a:ext cx="10058400" cy="5133702"/>
          </a:xfrm>
          <a:prstGeom prst="roundRect">
            <a:avLst>
              <a:gd name="adj" fmla="val 673"/>
            </a:avLst>
          </a:prstGeom>
        </p:spPr>
      </p:pic>
      <p:sp>
        <p:nvSpPr>
          <p:cNvPr id="6" name="Rectangle 5"/>
          <p:cNvSpPr/>
          <p:nvPr/>
        </p:nvSpPr>
        <p:spPr>
          <a:xfrm>
            <a:off x="4168332" y="1582368"/>
            <a:ext cx="1078152" cy="4182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554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Book Screen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122612" y="1199761"/>
            <a:ext cx="6333302" cy="5138205"/>
            <a:chOff x="3122612" y="1199761"/>
            <a:chExt cx="6333302" cy="513820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2612" y="1199761"/>
              <a:ext cx="6333302" cy="5138205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475084" y="1666672"/>
              <a:ext cx="1219200" cy="3810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2" name="Arrow: Bent 11"/>
            <p:cNvSpPr/>
            <p:nvPr/>
          </p:nvSpPr>
          <p:spPr>
            <a:xfrm flipH="1" flipV="1">
              <a:off x="5293500" y="2184653"/>
              <a:ext cx="870660" cy="659860"/>
            </a:xfrm>
            <a:prstGeom prst="bentArrow">
              <a:avLst>
                <a:gd name="adj1" fmla="val 23526"/>
                <a:gd name="adj2" fmla="val 30146"/>
                <a:gd name="adj3" fmla="val 43867"/>
                <a:gd name="adj4" fmla="val 2163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623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Book Screen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2" y="1181912"/>
            <a:ext cx="5308472" cy="5152516"/>
          </a:xfrm>
          <a:prstGeom prst="roundRect">
            <a:avLst>
              <a:gd name="adj" fmla="val 673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76" y="1733956"/>
            <a:ext cx="5226843" cy="4048428"/>
          </a:xfrm>
          <a:prstGeom prst="roundRect">
            <a:avLst>
              <a:gd name="adj" fmla="val 673"/>
            </a:avLst>
          </a:prstGeom>
        </p:spPr>
      </p:pic>
      <p:sp>
        <p:nvSpPr>
          <p:cNvPr id="10" name="Arrow: Right 9"/>
          <p:cNvSpPr/>
          <p:nvPr/>
        </p:nvSpPr>
        <p:spPr>
          <a:xfrm>
            <a:off x="5256212" y="4829784"/>
            <a:ext cx="1524000" cy="343712"/>
          </a:xfrm>
          <a:prstGeom prst="rightArrow">
            <a:avLst>
              <a:gd name="adj1" fmla="val 37234"/>
              <a:gd name="adj2" fmla="val 851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4588542" y="4842768"/>
            <a:ext cx="590144" cy="3112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1173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Book Screen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66" y="1114860"/>
            <a:ext cx="4943065" cy="5152516"/>
          </a:xfrm>
          <a:prstGeom prst="roundRect">
            <a:avLst>
              <a:gd name="adj" fmla="val 673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12" y="1151121"/>
            <a:ext cx="5475265" cy="1303634"/>
          </a:xfrm>
          <a:prstGeom prst="roundRect">
            <a:avLst>
              <a:gd name="adj" fmla="val 309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4842821" y="5315437"/>
            <a:ext cx="590144" cy="23005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059" y="2747236"/>
            <a:ext cx="3364931" cy="3520140"/>
          </a:xfrm>
          <a:prstGeom prst="roundRect">
            <a:avLst>
              <a:gd name="adj" fmla="val 673"/>
            </a:avLst>
          </a:prstGeom>
        </p:spPr>
      </p:pic>
      <p:sp>
        <p:nvSpPr>
          <p:cNvPr id="5" name="Arrow: Right 4"/>
          <p:cNvSpPr/>
          <p:nvPr/>
        </p:nvSpPr>
        <p:spPr>
          <a:xfrm>
            <a:off x="5561012" y="5271496"/>
            <a:ext cx="776513" cy="323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Arrow: Bent 10"/>
          <p:cNvSpPr/>
          <p:nvPr/>
        </p:nvSpPr>
        <p:spPr>
          <a:xfrm rot="5400000" flipH="1">
            <a:off x="9805894" y="2644682"/>
            <a:ext cx="1060348" cy="813087"/>
          </a:xfrm>
          <a:prstGeom prst="bentArrow">
            <a:avLst>
              <a:gd name="adj1" fmla="val 23526"/>
              <a:gd name="adj2" fmla="val 30146"/>
              <a:gd name="adj3" fmla="val 43867"/>
              <a:gd name="adj4" fmla="val 216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3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Logout Screen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1393994"/>
            <a:ext cx="9906002" cy="4858156"/>
          </a:xfrm>
          <a:prstGeom prst="roundRect">
            <a:avLst>
              <a:gd name="adj" fmla="val 673"/>
            </a:avLst>
          </a:prstGeom>
        </p:spPr>
      </p:pic>
    </p:spTree>
    <p:extLst>
      <p:ext uri="{BB962C8B-B14F-4D97-AF65-F5344CB8AC3E}">
        <p14:creationId xmlns:p14="http://schemas.microsoft.com/office/powerpoint/2010/main" val="2396737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0223" y="4876800"/>
            <a:ext cx="8938472" cy="820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Kinvey-Based</a:t>
            </a:r>
            <a:r>
              <a:rPr lang="en-US" dirty="0"/>
              <a:t> Back-End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0223" y="5754968"/>
            <a:ext cx="8938472" cy="688256"/>
          </a:xfrm>
        </p:spPr>
        <p:txBody>
          <a:bodyPr/>
          <a:lstStyle/>
          <a:p>
            <a:r>
              <a:rPr lang="en-US" dirty="0"/>
              <a:t>Users and Books Collections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36" y="1447800"/>
            <a:ext cx="11080750" cy="2985717"/>
          </a:xfrm>
          <a:prstGeom prst="roundRect">
            <a:avLst>
              <a:gd name="adj" fmla="val 377"/>
            </a:avLst>
          </a:prstGeom>
          <a:ln>
            <a:solidFill>
              <a:srgbClr val="F3CD60">
                <a:alpha val="69804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254717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noProof="1"/>
              <a:t>Kinvey</a:t>
            </a:r>
            <a:r>
              <a:rPr lang="en-US" dirty="0"/>
              <a:t> App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3" y="1143000"/>
            <a:ext cx="8534400" cy="5249576"/>
          </a:xfrm>
          <a:prstGeom prst="roundRect">
            <a:avLst>
              <a:gd name="adj" fmla="val 731"/>
            </a:avLst>
          </a:prstGeom>
        </p:spPr>
      </p:pic>
    </p:spTree>
    <p:extLst>
      <p:ext uri="{BB962C8B-B14F-4D97-AF65-F5344CB8AC3E}">
        <p14:creationId xmlns:p14="http://schemas.microsoft.com/office/powerpoint/2010/main" val="1159488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collection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books</a:t>
            </a:r>
            <a:r>
              <a:rPr lang="en-US" dirty="0"/>
              <a:t>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a few books</a:t>
            </a:r>
          </a:p>
          <a:p>
            <a:pPr lvl="1"/>
            <a:r>
              <a:rPr lang="en-US" dirty="0"/>
              <a:t>Columns: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author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Books Collection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1685323"/>
            <a:ext cx="4062987" cy="4258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07" y="2067589"/>
            <a:ext cx="10073409" cy="29705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92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Register User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2620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132012" y="1230087"/>
              <a:ext cx="96428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https://baas.kinvey.com/user/{app_id}/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Basic base64(app_id:app_secret)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{"username":"todor", "password":"pass123"}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030" y="3239312"/>
            <a:ext cx="6484764" cy="325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66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Login User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2620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132012" y="1230087"/>
              <a:ext cx="96428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https://baas.kinvey.com/user/{app_id}/login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Basic base64(app_id:app_secret)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{"username":"todor", "password":"pass123"}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3231840"/>
            <a:ext cx="7010400" cy="326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8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Book Library App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noProof="1"/>
              <a:t>Kinvey</a:t>
            </a:r>
            <a:r>
              <a:rPr lang="en-US" dirty="0"/>
              <a:t> Back-End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Creating React App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App Skeleton: React</a:t>
            </a:r>
            <a:br>
              <a:rPr lang="en-US" dirty="0"/>
            </a:br>
            <a:r>
              <a:rPr lang="en-US" dirty="0"/>
              <a:t>Components + Views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Login / Register / Logout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Create List / Edit / Delete</a:t>
            </a:r>
            <a:br>
              <a:rPr lang="en-US" dirty="0"/>
            </a:br>
            <a:r>
              <a:rPr lang="en-US" dirty="0"/>
              <a:t>Books (CRUD Operations)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8000" y="1066800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162" y="4080032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Logout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152587"/>
            <a:chOff x="869948" y="1230086"/>
            <a:chExt cx="10904920" cy="1152587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2620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132012" y="1230087"/>
              <a:ext cx="96428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https://baas.kinvey.com/user/{app_id}/logout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602" y="2713010"/>
            <a:ext cx="8078410" cy="368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78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List All Books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152587"/>
            <a:chOff x="869948" y="1230086"/>
            <a:chExt cx="10904920" cy="1152587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0334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903412" y="1230087"/>
              <a:ext cx="98714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https://baas.kinvey.com/appdata/{app_id}/books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48" y="2698853"/>
            <a:ext cx="10904921" cy="36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8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Find Book</a:t>
            </a:r>
            <a:r>
              <a:rPr lang="bg-BG" dirty="0"/>
              <a:t> </a:t>
            </a:r>
            <a:r>
              <a:rPr lang="en-US" dirty="0"/>
              <a:t>by ID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94524" y="1189517"/>
            <a:ext cx="11168064" cy="1152587"/>
            <a:chOff x="869948" y="1230086"/>
            <a:chExt cx="10904920" cy="1152587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8810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751012" y="1230087"/>
              <a:ext cx="100238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https://baas.kinvey.com/appdata/{app_id}/books/{id}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210" y="2649868"/>
            <a:ext cx="8534402" cy="386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47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Create New Book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1858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055812" y="1230087"/>
              <a:ext cx="97190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https://baas.kinvey.com/appdata/{app_id}/books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 "title":"ttt", "author":"aaa", "description":"ddd" }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254" y="3282163"/>
            <a:ext cx="9046314" cy="319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71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Edit Book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0334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903412" y="1230087"/>
              <a:ext cx="98714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{app_id}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/books/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{id}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 "title":"t2", "author":"a2", "description":"d2" }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804" y="3213475"/>
            <a:ext cx="8688008" cy="328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15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Delete Book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31812" y="1285813"/>
            <a:ext cx="11123992" cy="1152587"/>
            <a:chOff x="869948" y="1230086"/>
            <a:chExt cx="10904920" cy="1152587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4144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284412" y="1230087"/>
              <a:ext cx="94904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{app_id}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/books/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{id}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2895600"/>
            <a:ext cx="11123992" cy="315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86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6610" y="4951144"/>
            <a:ext cx="10515602" cy="820600"/>
          </a:xfrm>
        </p:spPr>
        <p:txBody>
          <a:bodyPr/>
          <a:lstStyle/>
          <a:p>
            <a:r>
              <a:rPr lang="en-US" dirty="0"/>
              <a:t>Setup React Server-Side Build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6610" y="5788744"/>
            <a:ext cx="10515602" cy="688256"/>
          </a:xfrm>
        </p:spPr>
        <p:txBody>
          <a:bodyPr/>
          <a:lstStyle/>
          <a:p>
            <a:r>
              <a:rPr lang="en-US" dirty="0"/>
              <a:t>Configuring the Development Environment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612" y="2825440"/>
            <a:ext cx="4558642" cy="1860048"/>
          </a:xfrm>
          <a:prstGeom prst="rect">
            <a:avLst/>
          </a:prstGeom>
          <a:ln>
            <a:solidFill>
              <a:srgbClr val="00B0F0">
                <a:alpha val="50196"/>
              </a:srgb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012" y="1207996"/>
            <a:ext cx="2122980" cy="17575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12" y="1124022"/>
            <a:ext cx="2383294" cy="19211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663" y="646888"/>
            <a:ext cx="3531497" cy="176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12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Install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React app creator </a:t>
            </a:r>
            <a:r>
              <a:rPr lang="en-US" dirty="0"/>
              <a:t>(on-time global install):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</a:t>
            </a:r>
            <a:r>
              <a:rPr lang="en-US" dirty="0"/>
              <a:t> the React app creator (this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very slow</a:t>
            </a:r>
            <a:r>
              <a:rPr lang="en-US" dirty="0"/>
              <a:t>: ~5-10 minutes!)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Starts</a:t>
            </a:r>
            <a:r>
              <a:rPr lang="en-US" dirty="0"/>
              <a:t> your React app from the command line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Browse</a:t>
            </a:r>
            <a:r>
              <a:rPr lang="en-US" dirty="0"/>
              <a:t> you app from </a:t>
            </a:r>
            <a:r>
              <a:rPr lang="en-US" dirty="0">
                <a:hlinkClick r:id="rId2"/>
              </a:rPr>
              <a:t>http://localhost:3000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and Run the React App Creator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1988" y="1924494"/>
            <a:ext cx="10822624" cy="6387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-g install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create-react-app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81988" y="3448456"/>
            <a:ext cx="10822624" cy="6387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create-react-app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React-Book-Library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81988" y="5029200"/>
            <a:ext cx="10822624" cy="6387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612" y="4300932"/>
            <a:ext cx="2811447" cy="2027995"/>
          </a:xfrm>
          <a:prstGeom prst="rect">
            <a:avLst/>
          </a:prstGeom>
          <a:ln w="3175"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4586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Apps with WebStorm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37" y="1295400"/>
            <a:ext cx="79533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5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579813" y="1151121"/>
            <a:ext cx="8415422" cy="5570356"/>
          </a:xfrm>
        </p:spPr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package.json</a:t>
            </a:r>
            <a:r>
              <a:rPr lang="en-US" dirty="0"/>
              <a:t> – project configuration</a:t>
            </a:r>
          </a:p>
          <a:p>
            <a:pPr lvl="1"/>
            <a:r>
              <a:rPr lang="en-US" dirty="0"/>
              <a:t>Module name, dependencies, build actions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</a:p>
          <a:p>
            <a:pPr lvl="1"/>
            <a:r>
              <a:rPr lang="en-US" dirty="0"/>
              <a:t>App main HTML file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index.js</a:t>
            </a:r>
            <a:endParaRPr lang="en-US" dirty="0"/>
          </a:p>
          <a:p>
            <a:pPr lvl="1"/>
            <a:r>
              <a:rPr lang="en-US" dirty="0"/>
              <a:t>App main JS file (startup script)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App.js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App.css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App.test.js</a:t>
            </a:r>
          </a:p>
          <a:p>
            <a:pPr lvl="1"/>
            <a:r>
              <a:rPr lang="en-US" dirty="0"/>
              <a:t>React component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React App Structure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234924"/>
            <a:ext cx="2578589" cy="50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2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#spa-react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 the React app from the console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Run the React app from WebStorm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React App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2080729"/>
            <a:ext cx="10822624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start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902" y="4001312"/>
            <a:ext cx="4209021" cy="235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4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4817" y="4876800"/>
            <a:ext cx="9832319" cy="820600"/>
          </a:xfrm>
        </p:spPr>
        <p:txBody>
          <a:bodyPr/>
          <a:lstStyle/>
          <a:p>
            <a:r>
              <a:rPr lang="en-US" dirty="0"/>
              <a:t>Create the Application Skeleton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4817" y="5774424"/>
            <a:ext cx="9832319" cy="719034"/>
          </a:xfrm>
        </p:spPr>
        <p:txBody>
          <a:bodyPr/>
          <a:lstStyle/>
          <a:p>
            <a:r>
              <a:rPr lang="en-US" dirty="0"/>
              <a:t>React App </a:t>
            </a:r>
            <a:r>
              <a:rPr lang="en-US"/>
              <a:t>+ Components </a:t>
            </a:r>
            <a:r>
              <a:rPr lang="en-US" dirty="0"/>
              <a:t>+ Views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183" y="850738"/>
            <a:ext cx="7399586" cy="3721262"/>
          </a:xfrm>
          <a:prstGeom prst="roundRect">
            <a:avLst>
              <a:gd name="adj" fmla="val 983"/>
            </a:avLst>
          </a:prstGeom>
        </p:spPr>
      </p:pic>
    </p:spTree>
    <p:extLst>
      <p:ext uri="{BB962C8B-B14F-4D97-AF65-F5344CB8AC3E}">
        <p14:creationId xmlns:p14="http://schemas.microsoft.com/office/powerpoint/2010/main" val="1602068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Project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89" y="1325619"/>
            <a:ext cx="5620058" cy="4922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447" y="1330483"/>
            <a:ext cx="4286565" cy="491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8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the HTML Page: index.html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834388" y="1278596"/>
            <a:ext cx="10517824" cy="49698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&lt;meta charset="utf-8"&gt;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&lt;title&gt;Book Library (React App)&lt;/title&gt;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780422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App Script: index.js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440466"/>
            <a:ext cx="10517824" cy="37411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React from 'react';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ReactDOM from 'react-dom';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App from './App';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'./index.css';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&lt;App /&gt;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'));</a:t>
            </a:r>
          </a:p>
        </p:txBody>
      </p:sp>
    </p:spTree>
    <p:extLst>
      <p:ext uri="{BB962C8B-B14F-4D97-AF65-F5344CB8AC3E}">
        <p14:creationId xmlns:p14="http://schemas.microsoft.com/office/powerpoint/2010/main" val="3401015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App Styles: index.css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440466"/>
            <a:ext cx="10517824" cy="27070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sans-serif;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7159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jQuery from Node Package Manager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251737"/>
            <a:ext cx="105178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install --save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558100" y="2185570"/>
            <a:ext cx="7070399" cy="3885856"/>
            <a:chOff x="2558100" y="2185570"/>
            <a:chExt cx="7070399" cy="388585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8100" y="2185570"/>
              <a:ext cx="7070399" cy="388585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808412" y="4415863"/>
              <a:ext cx="2438400" cy="312274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76719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from some imports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App Code: App.js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2132474"/>
            <a:ext cx="10670224" cy="36355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{ Component } from 'react';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'react-dom';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'./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App.css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NavigationBar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'./Components/NavigationBar';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'./Components/Footer';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'jquery';</a:t>
            </a:r>
          </a:p>
        </p:txBody>
      </p:sp>
    </p:spTree>
    <p:extLst>
      <p:ext uri="{BB962C8B-B14F-4D97-AF65-F5344CB8AC3E}">
        <p14:creationId xmlns:p14="http://schemas.microsoft.com/office/powerpoint/2010/main" val="914593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App Code: App.js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600200"/>
            <a:ext cx="10670224" cy="38726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export default class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extends Component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constructor(props)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super(props);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sessionStorage.getItem("username"),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sessionStorage.getItem("userId")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5484812" y="2324414"/>
            <a:ext cx="5715000" cy="1066800"/>
          </a:xfrm>
          <a:prstGeom prst="wedgeRoundRectCallout">
            <a:avLst>
              <a:gd name="adj1" fmla="val -62988"/>
              <a:gd name="adj2" fmla="val 409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The app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en-US" sz="2800" noProof="1">
                <a:solidFill>
                  <a:srgbClr val="FFFFFF"/>
                </a:solidFill>
              </a:rPr>
              <a:t> will hold the currently logged in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username</a:t>
            </a:r>
            <a:r>
              <a:rPr lang="en-US" sz="2800" noProof="1">
                <a:solidFill>
                  <a:srgbClr val="FFFFFF"/>
                </a:solidFill>
              </a:rPr>
              <a:t>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userId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9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App Code: App.js – render()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43000"/>
            <a:ext cx="10670224" cy="51674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className="App"&gt;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NavigationBar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 /&gt;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&lt;div id="loadingBox"&gt;Loading ...&lt;/div&gt;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&lt;div id="infoBox"&gt;Info&lt;/div&gt;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&lt;div id="errorBox"&gt;Error&lt;/div&gt;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&lt;/header&gt;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&lt;main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"&gt;&lt;/main&gt;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7270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931688"/>
            <a:ext cx="9832319" cy="820600"/>
          </a:xfrm>
        </p:spPr>
        <p:txBody>
          <a:bodyPr/>
          <a:lstStyle/>
          <a:p>
            <a:r>
              <a:rPr lang="en-US" dirty="0"/>
              <a:t>The Book Library Project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88744"/>
            <a:ext cx="9832319" cy="688256"/>
          </a:xfrm>
        </p:spPr>
        <p:txBody>
          <a:bodyPr/>
          <a:lstStyle/>
          <a:p>
            <a:r>
              <a:rPr lang="en-US" dirty="0"/>
              <a:t>Book Library: CRUD + Login / Logout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320" y="956805"/>
            <a:ext cx="8174184" cy="3691395"/>
          </a:xfrm>
          <a:prstGeom prst="roundRect">
            <a:avLst>
              <a:gd name="adj" fmla="val 437"/>
            </a:avLst>
          </a:prstGeom>
        </p:spPr>
      </p:pic>
    </p:spTree>
    <p:extLst>
      <p:ext uri="{BB962C8B-B14F-4D97-AF65-F5344CB8AC3E}">
        <p14:creationId xmlns:p14="http://schemas.microsoft.com/office/powerpoint/2010/main" val="1659130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App Code: Navigation Bar Component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4636" y="1643134"/>
            <a:ext cx="10941776" cy="4071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NavigationBar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={this.state.username}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homeClicked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={this.showHomeView.bind(this)}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loginClicked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={this.showLoginView.bind(this)}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registerClicked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={this.showRegisterView.bind(this)}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booksClicked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={this.showBooksView.bind(this)}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createBookClicked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={this.showCreateBookView.bind(this)}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logoutClicked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={this.logout.bind(this)}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645972" y="1352145"/>
            <a:ext cx="3657600" cy="1048967"/>
          </a:xfrm>
          <a:prstGeom prst="wedgeRoundRectCallout">
            <a:avLst>
              <a:gd name="adj1" fmla="val -61924"/>
              <a:gd name="adj2" fmla="val 608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bind(this)</a:t>
            </a:r>
            <a:r>
              <a:rPr lang="en-US" sz="2800" noProof="1">
                <a:solidFill>
                  <a:srgbClr val="FFFFFF"/>
                </a:solidFill>
              </a:rPr>
              <a:t> to fix the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lost this</a:t>
            </a:r>
            <a:r>
              <a:rPr lang="en-US" sz="2800" noProof="1">
                <a:solidFill>
                  <a:srgbClr val="FFFFFF"/>
                </a:solidFill>
              </a:rPr>
              <a:t>" problem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9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App Code: After Mount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6436" y="1331359"/>
            <a:ext cx="10818176" cy="46697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componentDidMount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Attach global AJAX "loading" event handlers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$(document).on({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ajaxStart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$("#loadingBox").show() },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ajaxStop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$("#loadingBox").hide()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Attach a global AJAX error handler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$(document).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this.handleAjaxError.bind(this));</a:t>
            </a:r>
          </a:p>
        </p:txBody>
      </p:sp>
    </p:spTree>
    <p:extLst>
      <p:ext uri="{BB962C8B-B14F-4D97-AF65-F5344CB8AC3E}">
        <p14:creationId xmlns:p14="http://schemas.microsoft.com/office/powerpoint/2010/main" val="4032185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40518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handleAjaxError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(event, response)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errorMsg = JSON.stringify(response);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(response.readyState === 0)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errorMsg = "Cannot connect due to network error.";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(response.responseJSON &amp;&amp;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response.responseJSON.description)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errorMsg = response.responseJSON.description;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this.showError(errorMsg);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Error Handler</a:t>
            </a:r>
          </a:p>
        </p:txBody>
      </p:sp>
    </p:spTree>
    <p:extLst>
      <p:ext uri="{BB962C8B-B14F-4D97-AF65-F5344CB8AC3E}">
        <p14:creationId xmlns:p14="http://schemas.microsoft.com/office/powerpoint/2010/main" val="2305820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46489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showInfo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(message)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$('#infoBox').text(message).show();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setTimeout(function()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$('#infoBox').fadeOut();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 3000);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(errorMsg)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$('#errorBox').text("Error: " + errorMsg).show();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 / Error Notification Boxes</a:t>
            </a:r>
          </a:p>
        </p:txBody>
      </p:sp>
    </p:spTree>
    <p:extLst>
      <p:ext uri="{BB962C8B-B14F-4D97-AF65-F5344CB8AC3E}">
        <p14:creationId xmlns:p14="http://schemas.microsoft.com/office/powerpoint/2010/main" val="4616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43000"/>
            <a:ext cx="10670224" cy="27070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showView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(reactViewComponent)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(reactViewComponent,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'main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$('#errorBox').hide();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View in the Main App Area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88" y="4040880"/>
            <a:ext cx="10670225" cy="228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9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557573"/>
            <a:ext cx="10670224" cy="19343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showHomeView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this.showView(&lt;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HomeView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.username} /&gt;);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Some Views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3988468"/>
            <a:ext cx="10670224" cy="19551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showLoginView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this.showView(&lt;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LoginView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={this.login.bind(this)} /&gt;);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613412" y="769208"/>
            <a:ext cx="4953000" cy="1519823"/>
          </a:xfrm>
          <a:prstGeom prst="wedgeRoundRectCallout">
            <a:avLst>
              <a:gd name="adj1" fmla="val -61924"/>
              <a:gd name="adj2" fmla="val 608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Bind</a:t>
            </a:r>
            <a:r>
              <a:rPr lang="en-US" sz="2800" noProof="1">
                <a:solidFill>
                  <a:srgbClr val="FFFFFF"/>
                </a:solidFill>
              </a:rPr>
              <a:t> the Home view with the App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en-US" sz="2800" noProof="1">
                <a:solidFill>
                  <a:srgbClr val="FFFFFF"/>
                </a:solidFill>
              </a:rPr>
              <a:t> to ensure updates when the state changes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68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066800"/>
            <a:ext cx="10670224" cy="52852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React, { Component } from 'react';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'./NavigationBar.css';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export default class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NavigationBar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extends Component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render()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username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this.props.username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(username == null) {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No user logged 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…;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else {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User logged 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…;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Navigation Bar Component</a:t>
            </a:r>
          </a:p>
        </p:txBody>
      </p:sp>
    </p:spTree>
    <p:extLst>
      <p:ext uri="{BB962C8B-B14F-4D97-AF65-F5344CB8AC3E}">
        <p14:creationId xmlns:p14="http://schemas.microsoft.com/office/powerpoint/2010/main" val="2891915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202447"/>
            <a:ext cx="10670224" cy="51221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 user logged in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&lt;nav className="navigation-bar"&gt;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href="#" onClick={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this.props.homeClicked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Home&lt;/a&gt;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href="#" onClick={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this.props.loginClicked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Login&lt;/a&gt;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href="#" onClick={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this.props.registerClicked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Register&lt;/a&gt;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&lt;/nav&gt;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Bar: No User Logged In</a:t>
            </a:r>
          </a:p>
        </p:txBody>
      </p:sp>
    </p:spTree>
    <p:extLst>
      <p:ext uri="{BB962C8B-B14F-4D97-AF65-F5344CB8AC3E}">
        <p14:creationId xmlns:p14="http://schemas.microsoft.com/office/powerpoint/2010/main" val="2930500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202447"/>
            <a:ext cx="10670224" cy="47812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User logged in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&lt;nav className="navigation-bar"&gt;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href="#" onClick={this.props.homeClicked}&gt;Home&lt;/a&gt;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href="#" onClick={this.props.booksClicked}&gt;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List Books&lt;/a&gt;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href="#" onClick={this.props.createBookClicked}&gt;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Create Book&lt;/a&gt;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href="#" onClick={this.props.logoutClicked}&gt;Logout&lt;/a&gt;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className="loggedInUser"&gt;Welcome, {username}!&lt;/span&gt;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&lt;/nav&gt;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Bar: User Logged In</a:t>
            </a:r>
          </a:p>
        </p:txBody>
      </p:sp>
    </p:spTree>
    <p:extLst>
      <p:ext uri="{BB962C8B-B14F-4D97-AF65-F5344CB8AC3E}">
        <p14:creationId xmlns:p14="http://schemas.microsoft.com/office/powerpoint/2010/main" val="16936123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43000"/>
            <a:ext cx="4802824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.navigation-bar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background: #DDD;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text-align: center;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10px 5px;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line-height: 1.5;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border-radius: 3px;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overflow: auto;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.navigation-bar a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text-decoration: none;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5px 10px;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border-radius: 5px;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Bar CSS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865812" y="1143000"/>
            <a:ext cx="5500106" cy="32477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.navigation-bar a:hover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background: #BBB;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.navigation-bar .loggedInUser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float: right;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margin-right: 10px;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4847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Design and implement a “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Book Library</a:t>
            </a:r>
            <a:r>
              <a:rPr lang="en-US" dirty="0"/>
              <a:t>” front-end single-page application (SPA) in HTML5 with REST back-end in Kinvey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Books have title, author and description</a:t>
            </a:r>
          </a:p>
          <a:p>
            <a:pPr>
              <a:lnSpc>
                <a:spcPct val="110000"/>
              </a:lnSpc>
            </a:pPr>
            <a:r>
              <a:rPr lang="en-US" dirty="0"/>
              <a:t>Implement the following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functionality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Login, register, logout, list all books, create a new book, edit existing book, delete existing book</a:t>
            </a:r>
          </a:p>
          <a:p>
            <a:pPr>
              <a:lnSpc>
                <a:spcPct val="110000"/>
              </a:lnSpc>
            </a:pPr>
            <a:r>
              <a:rPr lang="en-US" dirty="0"/>
              <a:t>Books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ownership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Anyone can view all the books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Only the book creator can edit / delete his own books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"Book Library" App</a:t>
            </a:r>
          </a:p>
        </p:txBody>
      </p:sp>
    </p:spTree>
    <p:extLst>
      <p:ext uri="{BB962C8B-B14F-4D97-AF65-F5344CB8AC3E}">
        <p14:creationId xmlns:p14="http://schemas.microsoft.com/office/powerpoint/2010/main" val="105619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Footer.js</a:t>
            </a:r>
          </a:p>
        </p:txBody>
      </p:sp>
    </p:spTree>
    <p:extLst>
      <p:ext uri="{BB962C8B-B14F-4D97-AF65-F5344CB8AC3E}">
        <p14:creationId xmlns:p14="http://schemas.microsoft.com/office/powerpoint/2010/main" val="1657525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Footer.css</a:t>
            </a:r>
          </a:p>
        </p:txBody>
      </p:sp>
    </p:spTree>
    <p:extLst>
      <p:ext uri="{BB962C8B-B14F-4D97-AF65-F5344CB8AC3E}">
        <p14:creationId xmlns:p14="http://schemas.microsoft.com/office/powerpoint/2010/main" val="4543553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View</a:t>
            </a:r>
          </a:p>
        </p:txBody>
      </p:sp>
    </p:spTree>
    <p:extLst>
      <p:ext uri="{BB962C8B-B14F-4D97-AF65-F5344CB8AC3E}">
        <p14:creationId xmlns:p14="http://schemas.microsoft.com/office/powerpoint/2010/main" val="6848483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View</a:t>
            </a:r>
          </a:p>
        </p:txBody>
      </p:sp>
    </p:spTree>
    <p:extLst>
      <p:ext uri="{BB962C8B-B14F-4D97-AF65-F5344CB8AC3E}">
        <p14:creationId xmlns:p14="http://schemas.microsoft.com/office/powerpoint/2010/main" val="40077228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View</a:t>
            </a:r>
          </a:p>
        </p:txBody>
      </p:sp>
    </p:spTree>
    <p:extLst>
      <p:ext uri="{BB962C8B-B14F-4D97-AF65-F5344CB8AC3E}">
        <p14:creationId xmlns:p14="http://schemas.microsoft.com/office/powerpoint/2010/main" val="29368427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View</a:t>
            </a:r>
          </a:p>
        </p:txBody>
      </p:sp>
    </p:spTree>
    <p:extLst>
      <p:ext uri="{BB962C8B-B14F-4D97-AF65-F5344CB8AC3E}">
        <p14:creationId xmlns:p14="http://schemas.microsoft.com/office/powerpoint/2010/main" val="9485891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Book </a:t>
            </a:r>
            <a:r>
              <a:rPr lang="en-US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2970033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Book View</a:t>
            </a:r>
          </a:p>
        </p:txBody>
      </p:sp>
    </p:spTree>
    <p:extLst>
      <p:ext uri="{BB962C8B-B14F-4D97-AF65-F5344CB8AC3E}">
        <p14:creationId xmlns:p14="http://schemas.microsoft.com/office/powerpoint/2010/main" val="4059807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Delete Book </a:t>
            </a:r>
            <a:r>
              <a:rPr lang="en-US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8284606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0677" y="4724400"/>
            <a:ext cx="9832319" cy="820600"/>
          </a:xfrm>
        </p:spPr>
        <p:txBody>
          <a:bodyPr/>
          <a:lstStyle/>
          <a:p>
            <a:r>
              <a:rPr lang="en-US" dirty="0"/>
              <a:t>Login / Register / Logout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80677" y="5659312"/>
            <a:ext cx="9832319" cy="719034"/>
          </a:xfrm>
        </p:spPr>
        <p:txBody>
          <a:bodyPr/>
          <a:lstStyle/>
          <a:p>
            <a:r>
              <a:rPr lang="en-US" dirty="0"/>
              <a:t>User Management with Kinvey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28" y="1775165"/>
            <a:ext cx="2911869" cy="2415835"/>
          </a:xfrm>
          <a:prstGeom prst="roundRect">
            <a:avLst>
              <a:gd name="adj" fmla="val 904"/>
            </a:avLst>
          </a:prstGeom>
          <a:scene3d>
            <a:camera prst="perspectiveHeroicExtremeRigh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487" y="1775164"/>
            <a:ext cx="3289125" cy="2415835"/>
          </a:xfrm>
          <a:prstGeom prst="roundRect">
            <a:avLst>
              <a:gd name="adj" fmla="val 904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48" y="1722333"/>
            <a:ext cx="4233788" cy="2116894"/>
          </a:xfrm>
          <a:prstGeom prst="roundRect">
            <a:avLst>
              <a:gd name="adj" fmla="val 1464"/>
            </a:avLst>
          </a:prstGeom>
        </p:spPr>
      </p:pic>
    </p:spTree>
    <p:extLst>
      <p:ext uri="{BB962C8B-B14F-4D97-AF65-F5344CB8AC3E}">
        <p14:creationId xmlns:p14="http://schemas.microsoft.com/office/powerpoint/2010/main" val="4207824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Screen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52273" y="1443523"/>
            <a:ext cx="8684277" cy="4804877"/>
            <a:chOff x="1752273" y="1443523"/>
            <a:chExt cx="8684277" cy="480487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2273" y="1443523"/>
              <a:ext cx="8684277" cy="4804877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816515" y="2305456"/>
              <a:ext cx="1251595" cy="6096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Arrow: Bent 7"/>
            <p:cNvSpPr/>
            <p:nvPr/>
          </p:nvSpPr>
          <p:spPr>
            <a:xfrm flipH="1" flipV="1">
              <a:off x="4017556" y="3207458"/>
              <a:ext cx="857656" cy="1041910"/>
            </a:xfrm>
            <a:prstGeom prst="bentArrow">
              <a:avLst>
                <a:gd name="adj1" fmla="val 20385"/>
                <a:gd name="adj2" fmla="val 28102"/>
                <a:gd name="adj3" fmla="val 38696"/>
                <a:gd name="adj4" fmla="val 278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Kinvey</a:t>
            </a:r>
            <a:r>
              <a:rPr lang="en-US" dirty="0"/>
              <a:t> Requester</a:t>
            </a:r>
          </a:p>
        </p:txBody>
      </p:sp>
    </p:spTree>
    <p:extLst>
      <p:ext uri="{BB962C8B-B14F-4D97-AF65-F5344CB8AC3E}">
        <p14:creationId xmlns:p14="http://schemas.microsoft.com/office/powerpoint/2010/main" val="6549764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10458893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</a:t>
            </a:r>
          </a:p>
        </p:txBody>
      </p:sp>
    </p:spTree>
    <p:extLst>
      <p:ext uri="{BB962C8B-B14F-4D97-AF65-F5344CB8AC3E}">
        <p14:creationId xmlns:p14="http://schemas.microsoft.com/office/powerpoint/2010/main" val="3524152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34968671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User Registration: Success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74" y="1278198"/>
            <a:ext cx="7921676" cy="504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737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User Registration: Error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11" y="1131898"/>
            <a:ext cx="6096002" cy="530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252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99289" y="4857344"/>
            <a:ext cx="9832319" cy="820600"/>
          </a:xfrm>
        </p:spPr>
        <p:txBody>
          <a:bodyPr/>
          <a:lstStyle/>
          <a:p>
            <a:r>
              <a:rPr lang="en-US" dirty="0"/>
              <a:t>Implementing CRUD Operations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99289" y="5717680"/>
            <a:ext cx="9832319" cy="688256"/>
          </a:xfrm>
        </p:spPr>
        <p:txBody>
          <a:bodyPr/>
          <a:lstStyle/>
          <a:p>
            <a:r>
              <a:rPr lang="en-US" dirty="0"/>
              <a:t>List / Create / Delete / Edit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143000"/>
            <a:ext cx="7010400" cy="3393830"/>
          </a:xfrm>
          <a:prstGeom prst="roundRect">
            <a:avLst>
              <a:gd name="adj" fmla="val 1010"/>
            </a:avLst>
          </a:prstGeom>
        </p:spPr>
      </p:pic>
    </p:spTree>
    <p:extLst>
      <p:ext uri="{BB962C8B-B14F-4D97-AF65-F5344CB8AC3E}">
        <p14:creationId xmlns:p14="http://schemas.microsoft.com/office/powerpoint/2010/main" val="41302947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Books</a:t>
            </a:r>
          </a:p>
        </p:txBody>
      </p:sp>
    </p:spTree>
    <p:extLst>
      <p:ext uri="{BB962C8B-B14F-4D97-AF65-F5344CB8AC3E}">
        <p14:creationId xmlns:p14="http://schemas.microsoft.com/office/powerpoint/2010/main" val="29430097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Book</a:t>
            </a:r>
          </a:p>
        </p:txBody>
      </p:sp>
    </p:spTree>
    <p:extLst>
      <p:ext uri="{BB962C8B-B14F-4D97-AF65-F5344CB8AC3E}">
        <p14:creationId xmlns:p14="http://schemas.microsoft.com/office/powerpoint/2010/main" val="38351674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183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Screen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36862" y="1238250"/>
            <a:ext cx="6515100" cy="5010150"/>
            <a:chOff x="2836862" y="1238250"/>
            <a:chExt cx="6515100" cy="50101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6862" y="1238250"/>
              <a:ext cx="6515100" cy="5010150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502644" y="1895272"/>
              <a:ext cx="914400" cy="4572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Arrow: Bent 7"/>
            <p:cNvSpPr/>
            <p:nvPr/>
          </p:nvSpPr>
          <p:spPr>
            <a:xfrm flipH="1" flipV="1">
              <a:off x="5094082" y="2598500"/>
              <a:ext cx="956522" cy="802532"/>
            </a:xfrm>
            <a:prstGeom prst="bentArrow">
              <a:avLst>
                <a:gd name="adj1" fmla="val 23788"/>
                <a:gd name="adj2" fmla="val 28102"/>
                <a:gd name="adj3" fmla="val 38696"/>
                <a:gd name="adj4" fmla="val 304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08256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77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313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694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447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498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List Books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1175472"/>
            <a:ext cx="8229600" cy="52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559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197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180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Create New Book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4" y="1125764"/>
            <a:ext cx="3657600" cy="5322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490" y="1125764"/>
            <a:ext cx="6064796" cy="532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22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7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Screen: Invalid Login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441850" y="1276193"/>
            <a:ext cx="7305124" cy="5124607"/>
            <a:chOff x="2441850" y="1276193"/>
            <a:chExt cx="7305124" cy="51246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1850" y="1276193"/>
              <a:ext cx="7305124" cy="5124607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Arrow: Bent 5"/>
            <p:cNvSpPr/>
            <p:nvPr/>
          </p:nvSpPr>
          <p:spPr>
            <a:xfrm rot="5400000" flipH="1">
              <a:off x="3708704" y="2919108"/>
              <a:ext cx="2333016" cy="2895600"/>
            </a:xfrm>
            <a:prstGeom prst="bentArrow">
              <a:avLst>
                <a:gd name="adj1" fmla="val 7432"/>
                <a:gd name="adj2" fmla="val 11746"/>
                <a:gd name="adj3" fmla="val 22738"/>
                <a:gd name="adj4" fmla="val 122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27318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460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  <a:r>
              <a:rPr lang="en-US"/>
              <a:t>: Display Edit </a:t>
            </a:r>
            <a:r>
              <a:rPr lang="en-US" dirty="0"/>
              <a:t>/ Delete Links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611" y="1086256"/>
            <a:ext cx="6705602" cy="533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298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385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351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Delete Book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88" y="1066800"/>
            <a:ext cx="9689523" cy="1922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637" y="3276600"/>
            <a:ext cx="7328024" cy="31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100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659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1359"/>
            <a:ext cx="10670224" cy="577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384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Edit Book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7268" y="1219200"/>
            <a:ext cx="5696572" cy="5152516"/>
            <a:chOff x="527268" y="1219200"/>
            <a:chExt cx="5696572" cy="51525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268" y="1219200"/>
              <a:ext cx="5696572" cy="515251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236756" y="5410200"/>
              <a:ext cx="609600" cy="3048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868" y="1220821"/>
            <a:ext cx="3497262" cy="5150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126" y="3352800"/>
            <a:ext cx="3520886" cy="18105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93199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83" y="4819278"/>
            <a:ext cx="10794260" cy="820600"/>
          </a:xfrm>
        </p:spPr>
        <p:txBody>
          <a:bodyPr/>
          <a:lstStyle/>
          <a:p>
            <a:r>
              <a:rPr lang="en-US" dirty="0"/>
              <a:t>Practice: "Book Library" React App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283" y="5757966"/>
            <a:ext cx="1079426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412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87" y="1617010"/>
            <a:ext cx="2657493" cy="2403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036" y="1666512"/>
            <a:ext cx="3695521" cy="235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647199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…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98" y="1447801"/>
            <a:ext cx="297870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Screen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41624" y="1228725"/>
            <a:ext cx="6505575" cy="5019675"/>
            <a:chOff x="2841624" y="1228725"/>
            <a:chExt cx="6505575" cy="50196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1624" y="1228725"/>
              <a:ext cx="6505575" cy="5019675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598628" y="1875816"/>
              <a:ext cx="1193227" cy="4572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Arrow: Bent 7"/>
            <p:cNvSpPr/>
            <p:nvPr/>
          </p:nvSpPr>
          <p:spPr>
            <a:xfrm flipH="1" flipV="1">
              <a:off x="6170612" y="2578841"/>
              <a:ext cx="1108922" cy="802532"/>
            </a:xfrm>
            <a:prstGeom prst="bentArrow">
              <a:avLst>
                <a:gd name="adj1" fmla="val 23788"/>
                <a:gd name="adj2" fmla="val 28102"/>
                <a:gd name="adj3" fmla="val 38696"/>
                <a:gd name="adj4" fmla="val 2678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442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</a:t>
            </a:r>
            <a:r>
              <a:rPr lang="en-US">
                <a:hlinkClick r:id="rId3"/>
              </a:rPr>
              <a:t>://softuni.bg/courses/javascript-applications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 with React and REST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1281</TotalTime>
  <Words>2107</Words>
  <Application>Microsoft Office PowerPoint</Application>
  <PresentationFormat>Custom</PresentationFormat>
  <Paragraphs>462</Paragraphs>
  <Slides>92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Calibri</vt:lpstr>
      <vt:lpstr>Consolas</vt:lpstr>
      <vt:lpstr>Wingdings</vt:lpstr>
      <vt:lpstr>Wingdings 2</vt:lpstr>
      <vt:lpstr>SoftUni 16x9</vt:lpstr>
      <vt:lpstr>SPA with React and REST</vt:lpstr>
      <vt:lpstr>Table of Contents</vt:lpstr>
      <vt:lpstr>Have a Question?</vt:lpstr>
      <vt:lpstr>The Book Library Project</vt:lpstr>
      <vt:lpstr>The "Book Library" App</vt:lpstr>
      <vt:lpstr>Home Screen</vt:lpstr>
      <vt:lpstr>Login Screen</vt:lpstr>
      <vt:lpstr>Login Screen: Invalid Login</vt:lpstr>
      <vt:lpstr>Register Screen</vt:lpstr>
      <vt:lpstr>List Books Screen</vt:lpstr>
      <vt:lpstr>Create Book Screen</vt:lpstr>
      <vt:lpstr>Edit Book Screen</vt:lpstr>
      <vt:lpstr>Delete Book Screen</vt:lpstr>
      <vt:lpstr>Logout Screen</vt:lpstr>
      <vt:lpstr>The Kinvey-Based Back-End</vt:lpstr>
      <vt:lpstr>Create Kinvey App</vt:lpstr>
      <vt:lpstr>Create Books Collection</vt:lpstr>
      <vt:lpstr>Test the Kinvey Back-End: Register User</vt:lpstr>
      <vt:lpstr>Test the Kinvey Back-End: Login User</vt:lpstr>
      <vt:lpstr>Test the Kinvey Back-End: Logout</vt:lpstr>
      <vt:lpstr>Test the Kinvey Back-End: List All Books</vt:lpstr>
      <vt:lpstr>Test the Kinvey Back-End: Find Book by ID</vt:lpstr>
      <vt:lpstr>Test the Kinvey Back-End: Create New Book</vt:lpstr>
      <vt:lpstr>Test the Kinvey Back-End: Edit Book</vt:lpstr>
      <vt:lpstr>Test the Kinvey Back-End: Delete Book</vt:lpstr>
      <vt:lpstr>Setup React Server-Side Build</vt:lpstr>
      <vt:lpstr>Install and Run the React App Creator</vt:lpstr>
      <vt:lpstr>React Apps with WebStorm</vt:lpstr>
      <vt:lpstr>React App Structure</vt:lpstr>
      <vt:lpstr>Run the React App</vt:lpstr>
      <vt:lpstr>Create the Application Skeleton</vt:lpstr>
      <vt:lpstr>Create the Project Structure</vt:lpstr>
      <vt:lpstr>Start with the HTML Page: index.html</vt:lpstr>
      <vt:lpstr>Main App Script: index.js</vt:lpstr>
      <vt:lpstr>Main App Styles: index.css</vt:lpstr>
      <vt:lpstr>Install jQuery from Node Package Manager</vt:lpstr>
      <vt:lpstr>Main App Code: App.js</vt:lpstr>
      <vt:lpstr>Main App Code: App.js</vt:lpstr>
      <vt:lpstr>Main App Code: App.js – render()</vt:lpstr>
      <vt:lpstr>Main App Code: Navigation Bar Component</vt:lpstr>
      <vt:lpstr>Main App Code: After Mount</vt:lpstr>
      <vt:lpstr>AJAX Error Handler</vt:lpstr>
      <vt:lpstr>Info / Error Notification Boxes</vt:lpstr>
      <vt:lpstr>Show View in the Main App Area</vt:lpstr>
      <vt:lpstr>Show Some Views</vt:lpstr>
      <vt:lpstr>The Navigation Bar Component</vt:lpstr>
      <vt:lpstr>Navigation Bar: No User Logged In</vt:lpstr>
      <vt:lpstr>Navigation Bar: User Logged In</vt:lpstr>
      <vt:lpstr>Navigation Bar CSS</vt:lpstr>
      <vt:lpstr>Footer.js</vt:lpstr>
      <vt:lpstr>Footer.css</vt:lpstr>
      <vt:lpstr>Home View</vt:lpstr>
      <vt:lpstr>Login View</vt:lpstr>
      <vt:lpstr>Register View</vt:lpstr>
      <vt:lpstr>Books View</vt:lpstr>
      <vt:lpstr>Create Book View</vt:lpstr>
      <vt:lpstr>Edit Book View</vt:lpstr>
      <vt:lpstr>Delete Book View</vt:lpstr>
      <vt:lpstr>Login / Register / Logout</vt:lpstr>
      <vt:lpstr>Kinvey Requester</vt:lpstr>
      <vt:lpstr>Login</vt:lpstr>
      <vt:lpstr>Register</vt:lpstr>
      <vt:lpstr>Logout</vt:lpstr>
      <vt:lpstr>Test the User Registration: Success</vt:lpstr>
      <vt:lpstr>Test the User Registration: Error</vt:lpstr>
      <vt:lpstr>Implementing CRUD Operations</vt:lpstr>
      <vt:lpstr>View Books</vt:lpstr>
      <vt:lpstr>Create 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Test: List Books</vt:lpstr>
      <vt:lpstr>PowerPoint Presentation</vt:lpstr>
      <vt:lpstr>PowerPoint Presentation</vt:lpstr>
      <vt:lpstr>Test: Create New Book</vt:lpstr>
      <vt:lpstr>PowerPoint Presentation</vt:lpstr>
      <vt:lpstr>PowerPoint Presentation</vt:lpstr>
      <vt:lpstr>Test: Display Edit / Delete Links</vt:lpstr>
      <vt:lpstr>PowerPoint Presentation</vt:lpstr>
      <vt:lpstr>PowerPoint Presentation</vt:lpstr>
      <vt:lpstr>Test: Delete Book</vt:lpstr>
      <vt:lpstr>PowerPoint Presentation</vt:lpstr>
      <vt:lpstr>PowerPoint Presentation</vt:lpstr>
      <vt:lpstr>Test: Edit Book</vt:lpstr>
      <vt:lpstr>Practice: "Book Library" React App</vt:lpstr>
      <vt:lpstr>Summary</vt:lpstr>
      <vt:lpstr>SPA with React and REST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Page Apps (SPA) with AJAX, REST and Kinvey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Svetlin Nakov</cp:lastModifiedBy>
  <cp:revision>218</cp:revision>
  <dcterms:created xsi:type="dcterms:W3CDTF">2014-01-02T17:00:34Z</dcterms:created>
  <dcterms:modified xsi:type="dcterms:W3CDTF">2016-11-28T16:17:36Z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